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E6DBA8-CCBF-4AC8-BB6B-F104219D755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703EA9-AB75-4CF3-8BF5-FEFBBE5E24C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566078-1C46-4F99-825A-645E5D8A72DB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67f00"/>
            </a:gs>
            <a:gs pos="100000">
              <a:srgbClr val="ffae3b"/>
            </a:gs>
          </a:gsLst>
          <a:lin ang="7464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7;p1" descr="Image"/>
          <p:cNvPicPr/>
          <p:nvPr/>
        </p:nvPicPr>
        <p:blipFill>
          <a:blip r:embed="rId2"/>
          <a:stretch/>
        </p:blipFill>
        <p:spPr>
          <a:xfrm>
            <a:off x="6516360" y="479880"/>
            <a:ext cx="2180520" cy="56160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9;p1" descr=""/>
          <p:cNvPicPr/>
          <p:nvPr/>
        </p:nvPicPr>
        <p:blipFill>
          <a:blip r:embed="rId3"/>
          <a:srcRect l="0" t="55" r="0" b="55"/>
          <a:stretch/>
        </p:blipFill>
        <p:spPr>
          <a:xfrm>
            <a:off x="-962280" y="1713600"/>
            <a:ext cx="15914520" cy="5927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48920" y="1362240"/>
            <a:ext cx="7810200" cy="17427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b">
            <a:noAutofit/>
          </a:bodyPr>
          <a:p>
            <a:pPr indent="0">
              <a:buNone/>
            </a:pPr>
            <a:r>
              <a:rPr b="0" lang="en-US" sz="55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55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55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5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48920" y="3152880"/>
            <a:ext cx="7810200" cy="5947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Google Shape;14;p2" descr=""/>
          <p:cNvPicPr/>
          <p:nvPr/>
        </p:nvPicPr>
        <p:blipFill>
          <a:blip r:embed="rId4"/>
          <a:srcRect l="0" t="55" r="0" b="55"/>
          <a:stretch/>
        </p:blipFill>
        <p:spPr>
          <a:xfrm>
            <a:off x="-961200" y="1713960"/>
            <a:ext cx="15912360" cy="5926320"/>
          </a:xfrm>
          <a:prstGeom prst="rect">
            <a:avLst/>
          </a:prstGeom>
          <a:ln w="0">
            <a:noFill/>
          </a:ln>
        </p:spPr>
      </p:pic>
      <p:pic>
        <p:nvPicPr>
          <p:cNvPr id="5" name="Google Shape;15;p2" descr="Image"/>
          <p:cNvPicPr/>
          <p:nvPr/>
        </p:nvPicPr>
        <p:blipFill>
          <a:blip r:embed="rId5"/>
          <a:stretch/>
        </p:blipFill>
        <p:spPr>
          <a:xfrm>
            <a:off x="6514200" y="479880"/>
            <a:ext cx="2182680" cy="5623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87094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2F60B4-2943-43CB-89C5-5E76189453AF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7;p1" descr="Image"/>
          <p:cNvPicPr/>
          <p:nvPr/>
        </p:nvPicPr>
        <p:blipFill>
          <a:blip r:embed="rId2"/>
          <a:stretch/>
        </p:blipFill>
        <p:spPr>
          <a:xfrm>
            <a:off x="6516360" y="479880"/>
            <a:ext cx="2180520" cy="561600"/>
          </a:xfrm>
          <a:prstGeom prst="rect">
            <a:avLst/>
          </a:prstGeom>
          <a:ln w="0">
            <a:noFill/>
          </a:ln>
        </p:spPr>
      </p:pic>
      <p:pic>
        <p:nvPicPr>
          <p:cNvPr id="10" name="Google Shape;9;p1" descr=""/>
          <p:cNvPicPr/>
          <p:nvPr/>
        </p:nvPicPr>
        <p:blipFill>
          <a:blip r:embed="rId3"/>
          <a:srcRect l="0" t="55" r="0" b="55"/>
          <a:stretch/>
        </p:blipFill>
        <p:spPr>
          <a:xfrm>
            <a:off x="-962280" y="1713600"/>
            <a:ext cx="15914520" cy="592740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2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746EFB-9B00-4350-8211-53E34DE216DD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7;p1" descr="Image"/>
          <p:cNvPicPr/>
          <p:nvPr/>
        </p:nvPicPr>
        <p:blipFill>
          <a:blip r:embed="rId2"/>
          <a:stretch/>
        </p:blipFill>
        <p:spPr>
          <a:xfrm>
            <a:off x="6516360" y="479880"/>
            <a:ext cx="2180520" cy="56160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9;p1" descr=""/>
          <p:cNvPicPr/>
          <p:nvPr/>
        </p:nvPicPr>
        <p:blipFill>
          <a:blip r:embed="rId3"/>
          <a:srcRect l="0" t="55" r="0" b="55"/>
          <a:stretch/>
        </p:blipFill>
        <p:spPr>
          <a:xfrm>
            <a:off x="-962280" y="1713600"/>
            <a:ext cx="15914520" cy="592740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sldNum" idx="3"/>
          </p:nvPr>
        </p:nvSpPr>
        <p:spPr>
          <a:xfrm>
            <a:off x="4363560" y="576252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EC87AD-96DD-44DF-8A3F-17731DF32EEA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48920" y="523800"/>
            <a:ext cx="7810200" cy="290520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rgbClr val="ffffff"/>
                </a:solidFill>
                <a:latin typeface="Arial"/>
                <a:ea typeface="Arial"/>
              </a:rPr>
              <a:t>Налог на доходы </a:t>
            </a:r>
            <a:br>
              <a:rPr sz="4000"/>
            </a:br>
            <a:r>
              <a:rPr b="1" lang="ru" sz="4000" spc="-1" strike="noStrike">
                <a:solidFill>
                  <a:srgbClr val="ffffff"/>
                </a:solidFill>
                <a:latin typeface="Arial"/>
                <a:ea typeface="Arial"/>
              </a:rPr>
              <a:t>физических лиц</a:t>
            </a:r>
            <a:br>
              <a:rPr sz="4000"/>
            </a:br>
            <a:r>
              <a:rPr b="1" lang="ru" sz="4000" spc="-1" strike="noStrike">
                <a:solidFill>
                  <a:srgbClr val="ffffff"/>
                </a:solidFill>
                <a:latin typeface="Arial"/>
                <a:ea typeface="Arial"/>
              </a:rPr>
              <a:t>в Дании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48920" y="2467080"/>
            <a:ext cx="7810200" cy="5947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ffffff"/>
                </a:solidFill>
                <a:latin typeface="Arial"/>
                <a:ea typeface="Arial"/>
              </a:rPr>
              <a:t>Выполнил студент группы ИКПИ-11 Дунаев В.Е.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4"/>
          </p:nvPr>
        </p:nvSpPr>
        <p:spPr>
          <a:xfrm>
            <a:off x="87094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25D759-2D78-4562-BE33-A75603083640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Налог на добавленную стоимость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ldNum" idx="13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9C9D4C-8688-463C-8FD0-C7F7F95AF118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 Королевстве с многих продуктов взимаются акцизы. Это: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Алкоголь;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Табачные изделия;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Минеральные воды;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Чай;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Кофе;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Электрические лампы;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Нефтепродукты и другие.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3886200" y="2057400"/>
            <a:ext cx="5029560" cy="251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Другие налоги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ldNum" idx="14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562DFB-8A54-4EFA-8D4F-BC7435585E1D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С 1 октября 2011 года в Дании действует налог на жир, а точнее на содержание насыщенных жиров в продуктах питания. За 1 кг этого вредного компонента жители страны и ее гости доплачивают по 16 датских крон.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 1999 году был введен экологический налог для спортсменов. Приверженцы видов спорта, связанных с движением (футбол, баскетбол, гольф, бейсбол и др.) финансово возмещают износ игровых площадок и земли под ними. Размер же этого сбора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составляет для человека, старше 25 лет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150 крон, не достигшего еще указанного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возраста – 25 крон.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5024520" y="3722040"/>
            <a:ext cx="3679560" cy="245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Возврат налогов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ldNum" idx="15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97ACDD-B43C-431B-ACBB-8254A8868CF5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Так как работники сами выплачивают большую часть положенных сборов, то возможны накладки и переплаты.   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Если по результатам проверки налоговой декларации будет установлено наличие переплаты по налогам, то вся сумма превышения поступит налогоплательщику вместе с дополнительно начисленными процентами.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 обратной ситуации, когда будет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обнаружена недоимка по налогам,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необходимо доплатить недостающую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часть вместе с соответствующими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процентными платежами.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4562640" y="3200400"/>
            <a:ext cx="4352760" cy="290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Возврат налогов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ldNum" idx="16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E47EB43-C227-437B-A3A9-5CFC9F263523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Нерезиденты страны также могут вернуть часть потраченных на покупки денег за счет налога на добавленную стоимость. При этом реально получить обратно от 7 до 22% от цены товара.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828800" y="2743200"/>
            <a:ext cx="5486400" cy="365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Заключение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ldNum" idx="17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EE24C9-3340-4E2E-8F29-978A449A8099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Итак, можно сделать вывод, что налоги в Датском Королевстве очень высокие. До 50% бюджета страны составляет подоходный сбор, который платится не только с заработной платы, но и с пенсий, пособий, стипендий и любых иных источников.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Уровень доходов в государстве таков, что даже после уплаты всех обязательных отчислений, остается достаточно денег для жизни в достойных условиях.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ldNum" idx="18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CBD917-3E74-4EF7-B05B-F6CAE484F4E7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4160" cy="429336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ctr">
            <a:noAutofit/>
          </a:bodyPr>
          <a:p>
            <a:pPr indent="0"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4d4e4f"/>
                </a:solidFill>
                <a:latin typeface="Arial"/>
                <a:ea typeface="Arial"/>
              </a:rPr>
              <a:t>Спасибо за внимание!</a:t>
            </a:r>
            <a:endParaRPr b="1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Введение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5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361A45-79BD-4A15-9F17-136BB05597BD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57200" y="1172160"/>
            <a:ext cx="846540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Страны, входящие в ЕС, стремятся унифицировать общие принципы налогообложения, но при этом в каждой из них сохраняются свои специфические черты. Не стало исключением и Королевство Дания, имеющее налоговую систему, которую в равной степени можно назвать как традиционной, так и специфической.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1972440" y="3429000"/>
            <a:ext cx="5342760" cy="29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Виды налогов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6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551DD98-D05B-4CF8-A96D-833D09ECBB1A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22640" y="117216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На бизнес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На имущество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Подоходный налог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На добавленную стоимость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Акцизы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На дивиденды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Корпоративный налог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На регистрацию автотранспорта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Гербовый сбор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4343400" y="1600200"/>
            <a:ext cx="4571640" cy="304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Налоги для физических лиц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7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E96B11-FF01-4CCE-BF3D-75547F20EB2C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340"/>
              </a:spcBef>
              <a:spcAft>
                <a:spcPts val="14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 отличие от многих других государств, все обязанности по отчислению в бюджет ложатся на самих налогоплательщиков, т.е. работодатель не выступает в качестве связующего звена между работником и соответствующим ведомством.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340"/>
              </a:spcBef>
              <a:spcAft>
                <a:spcPts val="142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Рассмотрим подробнее, какие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именно выплаты обязаны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перечислять государству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физические лица.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4090680" y="2955960"/>
            <a:ext cx="4824720" cy="32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Подоходный налог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8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D77C99-3197-4CBD-8D8D-F2C64D9DACE8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Величина его может достигать более 50% от доходов.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Вся сумма складывается из нескольких составляющих, а именно следующих сборов: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Государственный (прогрессивная шкала от 6,83% до 15%)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Муниципальный (до 29,5% в зависимости от региона)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Церковный (~ 1%)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Сборы в социальные фонды (~ 8%)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Налог на Недвижимость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9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9829F1A-82DE-430F-9D6B-07A3B5424108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Владельцы объектов нежилого имущества уплачивают земельный налог по ставкам, устанавливаемым муниципалитетами от 1,6% до 3,4%. Муниципалитеты могут также взимать налог на некоторые нежилые объекты по ставке до 1% со стоимости имущества за минусом стоимости земли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1371600" y="2971800"/>
            <a:ext cx="6400800" cy="359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Налог на наследство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10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A8387B-CCFA-4393-ACE6-2504C3936796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5720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При получении имущества таким образом наследнику придется заплатить от 15 до 36% от его цены в зависимости от степени родства с умершим. 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Кроме того в Дании предусмотрены сборы за подарки. Размер для получателя при этом такой же, как при прочих доходах.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670760" y="3200400"/>
            <a:ext cx="5644440" cy="320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Транспортный налог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11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CF5994E-8F94-4F72-A223-89AFB9E93534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Транспортный налог на авто в Дании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один из самых высоких в Европе и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превышает стоимость автомобиля.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(от 105% до 180%)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Велосипедов в там вдвое больше,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чем автомобилей. Ездят все,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независимо от возраста и статуса.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Интересный факт.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Прокат велосипедов в Копенгагене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является полностью бесплатным.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4572000" y="1143000"/>
            <a:ext cx="4114800" cy="274428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4534920" y="4114800"/>
            <a:ext cx="4169160" cy="231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42800" y="450360"/>
            <a:ext cx="4774320" cy="58752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ru" sz="2400" spc="-1" strike="noStrike">
                <a:solidFill>
                  <a:srgbClr val="ff9400"/>
                </a:solidFill>
                <a:latin typeface="Arial"/>
                <a:ea typeface="Arial"/>
              </a:rPr>
              <a:t>Налог на добавленную стоимость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12"/>
          </p:nvPr>
        </p:nvSpPr>
        <p:spPr>
          <a:xfrm>
            <a:off x="8704080" y="6429240"/>
            <a:ext cx="205920" cy="19368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100" spc="-1" strike="noStrike">
                <a:solidFill>
                  <a:srgbClr val="4d4e4f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9C7F98-76BF-4AAA-B3D1-93B97F0E5FC3}" type="slidenum">
              <a:rPr b="0" lang="ru" sz="1100" spc="-1" strike="noStrike">
                <a:solidFill>
                  <a:srgbClr val="4d4e4f"/>
                </a:solidFill>
                <a:latin typeface="Arial"/>
                <a:ea typeface="Arial"/>
              </a:rPr>
              <a:t>&lt;number&gt;</a:t>
            </a:fld>
            <a:endParaRPr b="0" lang="en-US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39920" y="1421640"/>
            <a:ext cx="8264160" cy="5000040"/>
          </a:xfrm>
          <a:prstGeom prst="rect">
            <a:avLst/>
          </a:prstGeom>
          <a:noFill/>
          <a:ln w="0">
            <a:noFill/>
          </a:ln>
        </p:spPr>
        <p:txBody>
          <a:bodyPr lIns="19080" rIns="19080" tIns="19080" bIns="19080" anchor="t">
            <a:noAutofit/>
          </a:bodyPr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Все предприятия в Дании, у которых годовой доход более 20 000 крон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обязаны регистрироваться в качестве плательщика НДС, ставка которого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равна 25%.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Однако государством предусмотрен список сфер, освобожденных от НДС :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Печатную продукцию (книги, журналы)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Медицинские услуги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Страховые услуги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  </a:t>
            </a: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- Почту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Кроме того многие товары, поставляемые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в пределах Евросоюза, также не облагаются 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4d4e4f"/>
                </a:solidFill>
                <a:latin typeface="Arial"/>
                <a:ea typeface="Arial"/>
              </a:rPr>
              <a:t>этим сбором.</a:t>
            </a: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indent="0">
              <a:lnSpc>
                <a:spcPct val="120000"/>
              </a:lnSpc>
              <a:spcBef>
                <a:spcPts val="57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5697720" y="3803040"/>
            <a:ext cx="3217680" cy="236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Application>LibreOffice/24.2.3.2$Linux_X86_64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2024-05-08T00:24:06Z</dcterms:modified>
  <cp:revision>2</cp:revision>
  <dc:subject/>
  <dc:title/>
</cp:coreProperties>
</file>